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3" r:id="rId9"/>
    <p:sldId id="264" r:id="rId10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ED34D-945B-4B49-8779-179B09B489E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3500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BB15F-4B7D-44D2-AD9E-B060191A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88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83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76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64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89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55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65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329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55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B15F-4B7D-44D2-AD9E-B060191ADF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72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75BF225-4817-4BE6-AA6B-3B1023845A82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28D43EC-0AD0-417C-BA55-45FBDACC70F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olinshed's_Chronicl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Perpetua Titling MT" pitchFamily="18" charset="0"/>
              </a:rPr>
              <a:t>A tragedy told by </a:t>
            </a:r>
          </a:p>
          <a:p>
            <a:r>
              <a:rPr lang="en-US" sz="3600" dirty="0" smtClean="0">
                <a:latin typeface="Perpetua Titling MT" pitchFamily="18" charset="0"/>
              </a:rPr>
              <a:t>William Shakespeare</a:t>
            </a:r>
            <a:endParaRPr lang="en-US" sz="3600" dirty="0">
              <a:latin typeface="Perpetua Titling MT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 smtClean="0">
                <a:latin typeface="Castellar" pitchFamily="18" charset="0"/>
              </a:rPr>
              <a:t>Macbeth</a:t>
            </a:r>
            <a:endParaRPr lang="en-US" sz="8800" dirty="0"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81000"/>
            <a:ext cx="7924800" cy="1143000"/>
          </a:xfrm>
        </p:spPr>
        <p:txBody>
          <a:bodyPr/>
          <a:lstStyle/>
          <a:p>
            <a:pPr algn="ctr"/>
            <a:r>
              <a:rPr lang="en-US" sz="3600" dirty="0" smtClean="0">
                <a:latin typeface="Castellar" pitchFamily="18" charset="0"/>
              </a:rPr>
              <a:t>Basic info.</a:t>
            </a:r>
            <a:endParaRPr lang="en-US" sz="36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838200"/>
            <a:ext cx="7924800" cy="5334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Written </a:t>
            </a:r>
            <a:r>
              <a:rPr lang="en-US" sz="3200" dirty="0">
                <a:latin typeface="Baskerville Old Face" pitchFamily="18" charset="0"/>
              </a:rPr>
              <a:t>sometime between 1603 and </a:t>
            </a:r>
            <a:r>
              <a:rPr lang="en-US" sz="3200" dirty="0" smtClean="0">
                <a:latin typeface="Baskerville Old Face" pitchFamily="18" charset="0"/>
              </a:rPr>
              <a:t>1607</a:t>
            </a:r>
          </a:p>
          <a:p>
            <a:r>
              <a:rPr lang="en-US" sz="3200" dirty="0" smtClean="0">
                <a:latin typeface="Baskerville Old Face" pitchFamily="18" charset="0"/>
              </a:rPr>
              <a:t>This is Shakespeare’s shortest tragedy</a:t>
            </a:r>
          </a:p>
          <a:p>
            <a:r>
              <a:rPr lang="en-US" sz="3200" dirty="0" smtClean="0">
                <a:latin typeface="Baskerville Old Face" pitchFamily="18" charset="0"/>
              </a:rPr>
              <a:t>This play revolves around a regicide and its aftermath</a:t>
            </a:r>
          </a:p>
          <a:p>
            <a:r>
              <a:rPr lang="en-US" sz="3200" dirty="0" smtClean="0">
                <a:latin typeface="Baskerville Old Face" pitchFamily="18" charset="0"/>
              </a:rPr>
              <a:t>The </a:t>
            </a:r>
            <a:r>
              <a:rPr lang="en-US" sz="3200" dirty="0">
                <a:latin typeface="Baskerville Old Face" pitchFamily="18" charset="0"/>
              </a:rPr>
              <a:t>accounts of </a:t>
            </a:r>
            <a:r>
              <a:rPr lang="en-US" sz="3200" dirty="0" smtClean="0">
                <a:latin typeface="Baskerville Old Face" pitchFamily="18" charset="0"/>
              </a:rPr>
              <a:t>King Macbeth of Scotland, Macduff and Duncan </a:t>
            </a:r>
            <a:r>
              <a:rPr lang="en-US" sz="3200" dirty="0">
                <a:latin typeface="Baskerville Old Face" pitchFamily="18" charset="0"/>
              </a:rPr>
              <a:t>in </a:t>
            </a:r>
            <a:r>
              <a:rPr lang="en-US" sz="3200" i="1" dirty="0">
                <a:latin typeface="Baskerville Old Face" pitchFamily="18" charset="0"/>
                <a:hlinkClick r:id="rId3" tooltip="Holinshed's Chronicles"/>
              </a:rPr>
              <a:t>Holinshed's Chronicles</a:t>
            </a:r>
            <a:r>
              <a:rPr lang="en-US" sz="3200" dirty="0">
                <a:latin typeface="Baskerville Old Face" pitchFamily="18" charset="0"/>
              </a:rPr>
              <a:t> </a:t>
            </a:r>
            <a:r>
              <a:rPr lang="en-US" sz="3200" dirty="0" smtClean="0">
                <a:latin typeface="Baskerville Old Face" pitchFamily="18" charset="0"/>
              </a:rPr>
              <a:t>are the source and Shakespeare’s inspiration for this play.</a:t>
            </a:r>
          </a:p>
          <a:p>
            <a:endParaRPr lang="en-US" sz="32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2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stellar" pitchFamily="18" charset="0"/>
              </a:rPr>
              <a:t>Truth and fiction</a:t>
            </a:r>
            <a:endParaRPr lang="en-US" sz="36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askerville Old Face" pitchFamily="18" charset="0"/>
              </a:rPr>
              <a:t>However, the </a:t>
            </a:r>
            <a:r>
              <a:rPr lang="en-US" sz="3600" dirty="0">
                <a:latin typeface="Baskerville Old Face" pitchFamily="18" charset="0"/>
              </a:rPr>
              <a:t>story of Macbeth as told by Shakespeare bears little relation to real events in Scottish history, as Macbeth was an admired and able </a:t>
            </a:r>
            <a:r>
              <a:rPr lang="en-US" sz="3600" dirty="0" smtClean="0">
                <a:latin typeface="Baskerville Old Face" pitchFamily="18" charset="0"/>
              </a:rPr>
              <a:t>monarch…unlike the play.</a:t>
            </a:r>
            <a:endParaRPr lang="en-US" sz="36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5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8600"/>
            <a:ext cx="7924800" cy="1143000"/>
          </a:xfrm>
        </p:spPr>
        <p:txBody>
          <a:bodyPr/>
          <a:lstStyle/>
          <a:p>
            <a:pPr algn="ctr"/>
            <a:r>
              <a:rPr lang="en-US" sz="3600" dirty="0" smtClean="0">
                <a:latin typeface="Castellar" pitchFamily="18" charset="0"/>
              </a:rPr>
              <a:t>Curses?</a:t>
            </a:r>
            <a:endParaRPr lang="en-US" sz="36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990600"/>
            <a:ext cx="8153400" cy="5334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askerville Old Face" pitchFamily="18" charset="0"/>
              </a:rPr>
              <a:t>Because the play has a very dark tone, with treason, murder and even begins with a prophesy from three witches, it is believed that the play is cursed.</a:t>
            </a:r>
          </a:p>
          <a:p>
            <a:r>
              <a:rPr lang="en-US" sz="3600" dirty="0" smtClean="0">
                <a:latin typeface="Baskerville Old Face" pitchFamily="18" charset="0"/>
              </a:rPr>
              <a:t>Some production companies will even go as far as calling it “The Scottish Play” or “</a:t>
            </a:r>
            <a:r>
              <a:rPr lang="en-US" sz="3600" dirty="0" err="1" smtClean="0">
                <a:latin typeface="Baskerville Old Face" pitchFamily="18" charset="0"/>
              </a:rPr>
              <a:t>MacBee</a:t>
            </a:r>
            <a:r>
              <a:rPr lang="en-US" sz="3600" dirty="0" smtClean="0">
                <a:latin typeface="Baskerville Old Face" pitchFamily="18" charset="0"/>
              </a:rPr>
              <a:t>” to avoid conjuring evil.</a:t>
            </a:r>
            <a:endParaRPr lang="en-US" sz="36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97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stellar" pitchFamily="18" charset="0"/>
              </a:rPr>
              <a:t>“Fair is foul. Foul is fair”</a:t>
            </a:r>
            <a:endParaRPr lang="en-US" sz="36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295400"/>
            <a:ext cx="81534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latin typeface="Baskerville Old Face" pitchFamily="18" charset="0"/>
              </a:rPr>
              <a:t>*Name this rhetorical device*</a:t>
            </a:r>
          </a:p>
          <a:p>
            <a:pPr marL="0" indent="0" algn="ctr">
              <a:buNone/>
            </a:pPr>
            <a:endParaRPr lang="en-US" sz="2800" dirty="0" smtClean="0">
              <a:latin typeface="Baskerville Old Face" pitchFamily="18" charset="0"/>
            </a:endParaRPr>
          </a:p>
          <a:p>
            <a:r>
              <a:rPr lang="en-US" sz="3600" dirty="0" smtClean="0">
                <a:latin typeface="Baskerville Old Face" pitchFamily="18" charset="0"/>
              </a:rPr>
              <a:t>Appearances </a:t>
            </a:r>
            <a:r>
              <a:rPr lang="en-US" sz="3600" dirty="0">
                <a:latin typeface="Baskerville Old Face" pitchFamily="18" charset="0"/>
              </a:rPr>
              <a:t>can be deceiving. </a:t>
            </a:r>
            <a:endParaRPr lang="en-US" sz="3600" dirty="0" smtClean="0">
              <a:latin typeface="Baskerville Old Face" pitchFamily="18" charset="0"/>
            </a:endParaRPr>
          </a:p>
          <a:p>
            <a:r>
              <a:rPr lang="en-US" sz="3600" dirty="0" smtClean="0">
                <a:latin typeface="Baskerville Old Face" pitchFamily="18" charset="0"/>
              </a:rPr>
              <a:t>What </a:t>
            </a:r>
            <a:r>
              <a:rPr lang="en-US" sz="3600" dirty="0">
                <a:latin typeface="Baskerville Old Face" pitchFamily="18" charset="0"/>
              </a:rPr>
              <a:t>appears to be good can be bad, and this is seen in such things as the deceptive facade of Lady Macbeth and in the predictions of the witches. </a:t>
            </a:r>
          </a:p>
        </p:txBody>
      </p:sp>
    </p:spTree>
    <p:extLst>
      <p:ext uri="{BB962C8B-B14F-4D97-AF65-F5344CB8AC3E}">
        <p14:creationId xmlns:p14="http://schemas.microsoft.com/office/powerpoint/2010/main" val="406665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Castellar" pitchFamily="18" charset="0"/>
              </a:rPr>
              <a:t>The weird sisters and </a:t>
            </a:r>
            <a:br>
              <a:rPr lang="en-US" sz="3200" dirty="0" smtClean="0">
                <a:latin typeface="Castellar" pitchFamily="18" charset="0"/>
              </a:rPr>
            </a:br>
            <a:r>
              <a:rPr lang="en-US" sz="3200" dirty="0" smtClean="0">
                <a:latin typeface="Castellar" pitchFamily="18" charset="0"/>
              </a:rPr>
              <a:t>the Tragic hero</a:t>
            </a:r>
            <a:endParaRPr lang="en-US" sz="32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447800"/>
            <a:ext cx="8763000" cy="495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The weird sisters are referred to as “witches” only in the stage directions.</a:t>
            </a:r>
          </a:p>
          <a:p>
            <a:r>
              <a:rPr lang="en-US" sz="3200" dirty="0" smtClean="0">
                <a:latin typeface="Baskerville Old Face" pitchFamily="18" charset="0"/>
              </a:rPr>
              <a:t>According to Oxford, “weird” is derived from the Old English </a:t>
            </a:r>
            <a:r>
              <a:rPr lang="en-US" sz="3200" i="1" dirty="0" err="1" smtClean="0">
                <a:latin typeface="Baskerville Old Face" pitchFamily="18" charset="0"/>
              </a:rPr>
              <a:t>wyrd</a:t>
            </a:r>
            <a:r>
              <a:rPr lang="en-US" sz="3200" dirty="0" smtClean="0">
                <a:latin typeface="Baskerville Old Face" pitchFamily="18" charset="0"/>
              </a:rPr>
              <a:t> meaning fate or destiny.</a:t>
            </a:r>
          </a:p>
          <a:p>
            <a:endParaRPr lang="en-US" sz="3200" dirty="0" smtClean="0">
              <a:latin typeface="Baskerville Old Face" pitchFamily="18" charset="0"/>
            </a:endParaRPr>
          </a:p>
          <a:p>
            <a:r>
              <a:rPr lang="en-US" sz="3200" dirty="0" smtClean="0">
                <a:latin typeface="Baskerville Old Face" pitchFamily="18" charset="0"/>
              </a:rPr>
              <a:t>How much control does Shakespeare intend his Weird Sisters to wield over Macbeth’s destiny?</a:t>
            </a:r>
          </a:p>
        </p:txBody>
      </p:sp>
    </p:spTree>
    <p:extLst>
      <p:ext uri="{BB962C8B-B14F-4D97-AF65-F5344CB8AC3E}">
        <p14:creationId xmlns:p14="http://schemas.microsoft.com/office/powerpoint/2010/main" val="22877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stellar" pitchFamily="18" charset="0"/>
              </a:rPr>
              <a:t>Fate or free will?</a:t>
            </a:r>
            <a:endParaRPr lang="en-US" sz="36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153400" cy="5257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The Elizabethan tragic hero’s downfall was a result of his own choices and actions.</a:t>
            </a:r>
          </a:p>
          <a:p>
            <a:pPr marL="0" indent="0">
              <a:buNone/>
            </a:pPr>
            <a:endParaRPr lang="en-US" sz="3200" dirty="0" smtClean="0">
              <a:latin typeface="Baskerville Old Face" pitchFamily="18" charset="0"/>
            </a:endParaRPr>
          </a:p>
          <a:p>
            <a:r>
              <a:rPr lang="en-US" sz="3200" dirty="0" smtClean="0">
                <a:latin typeface="Baskerville Old Face" pitchFamily="18" charset="0"/>
              </a:rPr>
              <a:t>If the Weird Sisters </a:t>
            </a:r>
            <a:r>
              <a:rPr lang="en-US" sz="3200" i="1" dirty="0" smtClean="0">
                <a:latin typeface="Baskerville Old Face" pitchFamily="18" charset="0"/>
              </a:rPr>
              <a:t>cause </a:t>
            </a:r>
            <a:r>
              <a:rPr lang="en-US" sz="3200" dirty="0" smtClean="0">
                <a:latin typeface="Baskerville Old Face" pitchFamily="18" charset="0"/>
              </a:rPr>
              <a:t>the action of the play and </a:t>
            </a:r>
            <a:r>
              <a:rPr lang="en-US" sz="3200" i="1" dirty="0" smtClean="0">
                <a:latin typeface="Baskerville Old Face" pitchFamily="18" charset="0"/>
              </a:rPr>
              <a:t>control</a:t>
            </a:r>
            <a:r>
              <a:rPr lang="en-US" sz="3200" dirty="0" smtClean="0">
                <a:latin typeface="Baskerville Old Face" pitchFamily="18" charset="0"/>
              </a:rPr>
              <a:t> Macbeth’s destiny, where’s the tragedy in that? </a:t>
            </a:r>
          </a:p>
          <a:p>
            <a:r>
              <a:rPr lang="en-US" sz="3200" dirty="0" smtClean="0">
                <a:latin typeface="Baskerville Old Face" pitchFamily="18" charset="0"/>
              </a:rPr>
              <a:t>What, then is their role?</a:t>
            </a:r>
            <a:endParaRPr lang="en-US" sz="32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1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924800" cy="1143000"/>
          </a:xfrm>
        </p:spPr>
        <p:txBody>
          <a:bodyPr/>
          <a:lstStyle/>
          <a:p>
            <a:pPr algn="ctr"/>
            <a:r>
              <a:rPr lang="en-US" sz="3600" dirty="0" smtClean="0">
                <a:latin typeface="Castellar" pitchFamily="18" charset="0"/>
              </a:rPr>
              <a:t>Tragic hero</a:t>
            </a:r>
            <a:endParaRPr lang="en-US" sz="36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914400"/>
            <a:ext cx="7924800" cy="5486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A man who rose to a high position and then fell from that high position—usually to utter death or desolation.</a:t>
            </a:r>
          </a:p>
          <a:p>
            <a:r>
              <a:rPr lang="en-US" sz="3200" dirty="0" smtClean="0">
                <a:latin typeface="Baskerville Old Face" pitchFamily="18" charset="0"/>
              </a:rPr>
              <a:t>Two forces seem equally powerful in classical tragedy, the tragic hero’s tragic flaw (or hamartia), and fate.</a:t>
            </a:r>
          </a:p>
          <a:p>
            <a:r>
              <a:rPr lang="en-US" sz="3200" dirty="0" smtClean="0">
                <a:latin typeface="Baskerville Old Face" pitchFamily="18" charset="0"/>
              </a:rPr>
              <a:t>As we read, ask yourself: Is Macbeth a victim of fate or is he responsible for his own demise?</a:t>
            </a:r>
          </a:p>
          <a:p>
            <a:endParaRPr lang="en-US" sz="36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59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924800" cy="1143000"/>
          </a:xfrm>
        </p:spPr>
        <p:txBody>
          <a:bodyPr/>
          <a:lstStyle/>
          <a:p>
            <a:pPr algn="ctr"/>
            <a:r>
              <a:rPr lang="en-US" sz="3600" dirty="0" smtClean="0">
                <a:latin typeface="Castellar" pitchFamily="18" charset="0"/>
              </a:rPr>
              <a:t>From a woman’s p.o.v.</a:t>
            </a:r>
            <a:endParaRPr lang="en-US" sz="3600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371600"/>
            <a:ext cx="80010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Baskerville Old Face" pitchFamily="18" charset="0"/>
              </a:rPr>
              <a:t>During the English Renaissance (1500-1650):</a:t>
            </a:r>
          </a:p>
          <a:p>
            <a:r>
              <a:rPr lang="en-US" sz="3200" dirty="0" smtClean="0">
                <a:latin typeface="Baskerville Old Face" pitchFamily="18" charset="0"/>
              </a:rPr>
              <a:t>Women had a lower social status than men.</a:t>
            </a:r>
          </a:p>
          <a:p>
            <a:r>
              <a:rPr lang="en-US" sz="3200" dirty="0" smtClean="0">
                <a:latin typeface="Baskerville Old Face" pitchFamily="18" charset="0"/>
              </a:rPr>
              <a:t>Women were not considered intelligent or equal to men in any way, merely property.</a:t>
            </a:r>
          </a:p>
          <a:p>
            <a:r>
              <a:rPr lang="en-US" sz="3200" dirty="0" smtClean="0">
                <a:latin typeface="Baskerville Old Face" pitchFamily="18" charset="0"/>
              </a:rPr>
              <a:t>Marriages were arranged, usually for wealth.</a:t>
            </a:r>
          </a:p>
          <a:p>
            <a:r>
              <a:rPr lang="en-US" sz="3200" dirty="0" smtClean="0">
                <a:latin typeface="Baskerville Old Face" pitchFamily="18" charset="0"/>
              </a:rPr>
              <a:t>Notice how women in this play are one of two: witches or b*</a:t>
            </a:r>
            <a:r>
              <a:rPr lang="en-US" sz="3200" dirty="0" err="1" smtClean="0">
                <a:latin typeface="Baskerville Old Face" pitchFamily="18" charset="0"/>
              </a:rPr>
              <a:t>tches</a:t>
            </a:r>
            <a:endParaRPr lang="en-US" sz="3200" dirty="0" smtClean="0">
              <a:latin typeface="Baskerville Old Face" pitchFamily="18" charset="0"/>
            </a:endParaRPr>
          </a:p>
          <a:p>
            <a:endParaRPr lang="en-US" sz="32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83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3181</TotalTime>
  <Words>434</Words>
  <Application>Microsoft Office PowerPoint</Application>
  <PresentationFormat>On-screen Show (4:3)</PresentationFormat>
  <Paragraphs>47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Baskerville Old Face</vt:lpstr>
      <vt:lpstr>Calibri</vt:lpstr>
      <vt:lpstr>Castellar</vt:lpstr>
      <vt:lpstr>Perpetua Titling MT</vt:lpstr>
      <vt:lpstr>Horizon</vt:lpstr>
      <vt:lpstr>Macbeth</vt:lpstr>
      <vt:lpstr>Basic info.</vt:lpstr>
      <vt:lpstr>Truth and fiction</vt:lpstr>
      <vt:lpstr>Curses?</vt:lpstr>
      <vt:lpstr>“Fair is foul. Foul is fair”</vt:lpstr>
      <vt:lpstr>The weird sisters and  the Tragic hero</vt:lpstr>
      <vt:lpstr>Fate or free will?</vt:lpstr>
      <vt:lpstr>Tragic hero</vt:lpstr>
      <vt:lpstr>From a woman’s p.o.v.</vt:lpstr>
    </vt:vector>
  </TitlesOfParts>
  <Company>SUHSD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Macbeth</dc:title>
  <dc:creator>asalinas</dc:creator>
  <cp:lastModifiedBy>casey cadwell</cp:lastModifiedBy>
  <cp:revision>13</cp:revision>
  <cp:lastPrinted>2016-10-16T15:37:36Z</cp:lastPrinted>
  <dcterms:created xsi:type="dcterms:W3CDTF">2011-10-24T19:11:22Z</dcterms:created>
  <dcterms:modified xsi:type="dcterms:W3CDTF">2016-10-16T17:11:31Z</dcterms:modified>
</cp:coreProperties>
</file>